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0" r:id="rId6"/>
    <p:sldId id="261" r:id="rId7"/>
    <p:sldId id="264" r:id="rId8"/>
    <p:sldId id="268" r:id="rId9"/>
    <p:sldId id="265" r:id="rId10"/>
    <p:sldId id="263" r:id="rId11"/>
    <p:sldId id="270" r:id="rId12"/>
    <p:sldId id="266" r:id="rId13"/>
    <p:sldId id="269" r:id="rId14"/>
    <p:sldId id="267" r:id="rId15"/>
    <p:sldId id="271" r:id="rId16"/>
    <p:sldId id="25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8/16/13</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8/16/13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8/16/13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8/16/13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8/16/13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Fiction of C. S. Lewis	</a:t>
            </a:r>
            <a:endParaRPr lang="en-US" dirty="0"/>
          </a:p>
        </p:txBody>
      </p:sp>
      <p:sp>
        <p:nvSpPr>
          <p:cNvPr id="3" name="Subtitle 2"/>
          <p:cNvSpPr>
            <a:spLocks noGrp="1"/>
          </p:cNvSpPr>
          <p:nvPr>
            <p:ph type="subTitle" idx="1"/>
          </p:nvPr>
        </p:nvSpPr>
        <p:spPr/>
        <p:txBody>
          <a:bodyPr/>
          <a:lstStyle/>
          <a:p>
            <a:r>
              <a:rPr lang="en-US" sz="3200" u="sng" dirty="0" smtClean="0"/>
              <a:t>Till We Have Faces</a:t>
            </a:r>
            <a:r>
              <a:rPr lang="en-US" sz="3200" dirty="0" smtClean="0"/>
              <a:t>: The Human Soul in Relationship with God</a:t>
            </a:r>
            <a:endParaRPr lang="en-US" sz="3200" u="sng" dirty="0"/>
          </a:p>
        </p:txBody>
      </p:sp>
    </p:spTree>
    <p:extLst>
      <p:ext uri="{BB962C8B-B14F-4D97-AF65-F5344CB8AC3E}">
        <p14:creationId xmlns:p14="http://schemas.microsoft.com/office/powerpoint/2010/main" val="129175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Orual’s</a:t>
            </a:r>
            <a:r>
              <a:rPr lang="en-US" dirty="0" smtClean="0"/>
              <a:t> Helplessness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“Amiable </a:t>
            </a:r>
            <a:r>
              <a:rPr lang="en-US" dirty="0"/>
              <a:t>agnostics will talk cheerfully about </a:t>
            </a:r>
            <a:r>
              <a:rPr lang="en-US" dirty="0" smtClean="0"/>
              <a:t>‘man’s </a:t>
            </a:r>
            <a:r>
              <a:rPr lang="en-US" dirty="0"/>
              <a:t>search for God</a:t>
            </a:r>
            <a:r>
              <a:rPr lang="en-US" dirty="0" smtClean="0"/>
              <a:t>.’ </a:t>
            </a:r>
            <a:r>
              <a:rPr lang="en-US" dirty="0"/>
              <a:t>To me, as I then was, they might as well have talked about the mouse’s search for the cat</a:t>
            </a:r>
            <a:r>
              <a:rPr lang="en-US" dirty="0" smtClean="0"/>
              <a:t>.” – C. S. Lewis, </a:t>
            </a:r>
            <a:r>
              <a:rPr lang="en-US" i="1" dirty="0" smtClean="0"/>
              <a:t>Surprised </a:t>
            </a:r>
            <a:r>
              <a:rPr lang="en-US" i="1" dirty="0"/>
              <a:t>by </a:t>
            </a:r>
            <a:r>
              <a:rPr lang="en-US" i="1" dirty="0" smtClean="0"/>
              <a:t>Joy</a:t>
            </a:r>
          </a:p>
          <a:p>
            <a:pPr marL="0" indent="0">
              <a:buNone/>
            </a:pPr>
            <a:r>
              <a:rPr lang="en-US" dirty="0"/>
              <a:t>When </a:t>
            </a:r>
            <a:r>
              <a:rPr lang="en-US" dirty="0" err="1"/>
              <a:t>Orual</a:t>
            </a:r>
            <a:r>
              <a:rPr lang="en-US" dirty="0"/>
              <a:t> tries take her own life, but is stopped by the voice of the god</a:t>
            </a:r>
            <a:r>
              <a:rPr lang="en-US" dirty="0" smtClean="0"/>
              <a:t>, </a:t>
            </a:r>
            <a:r>
              <a:rPr lang="en-US" i="1" dirty="0"/>
              <a:t>“’Die before you die.  There is no chance after.’” (p. 278</a:t>
            </a:r>
            <a:r>
              <a:rPr lang="en-US" i="1" dirty="0" smtClean="0"/>
              <a:t>)</a:t>
            </a:r>
            <a:endParaRPr lang="en-US" dirty="0" smtClean="0"/>
          </a:p>
          <a:p>
            <a:pPr marL="0" indent="0">
              <a:buNone/>
            </a:pPr>
            <a:r>
              <a:rPr lang="en-US" dirty="0" smtClean="0"/>
              <a:t>She then writes </a:t>
            </a:r>
            <a:r>
              <a:rPr lang="en-US" dirty="0"/>
              <a:t>in cold dispassion: </a:t>
            </a:r>
            <a:endParaRPr lang="en-US" i="1" dirty="0" smtClean="0"/>
          </a:p>
          <a:p>
            <a:pPr marL="0" indent="0">
              <a:buNone/>
            </a:pPr>
            <a:r>
              <a:rPr lang="en-US" i="1" dirty="0" smtClean="0"/>
              <a:t>“There </a:t>
            </a:r>
            <a:r>
              <a:rPr lang="en-US" i="1" dirty="0"/>
              <a:t>was no rebel in me </a:t>
            </a:r>
            <a:r>
              <a:rPr lang="en-US" i="1" dirty="0" smtClean="0"/>
              <a:t>now</a:t>
            </a:r>
            <a:r>
              <a:rPr lang="en-US" i="1" dirty="0"/>
              <a:t>.  I must </a:t>
            </a:r>
            <a:r>
              <a:rPr lang="en-US" i="1" dirty="0" smtClean="0"/>
              <a:t>not drown </a:t>
            </a:r>
            <a:r>
              <a:rPr lang="en-US" i="1" dirty="0"/>
              <a:t>and doubtless should not </a:t>
            </a:r>
            <a:r>
              <a:rPr lang="en-US" i="1" dirty="0" smtClean="0"/>
              <a:t>be </a:t>
            </a:r>
            <a:r>
              <a:rPr lang="en-US" i="1" dirty="0"/>
              <a:t>able to.</a:t>
            </a:r>
            <a:r>
              <a:rPr lang="en-US" i="1" dirty="0" smtClean="0"/>
              <a:t>” (p. 279)</a:t>
            </a:r>
            <a:endParaRPr lang="en-US" dirty="0"/>
          </a:p>
          <a:p>
            <a:pPr marL="0" indent="0">
              <a:buNone/>
            </a:pPr>
            <a:endParaRPr lang="en-US" dirty="0"/>
          </a:p>
        </p:txBody>
      </p:sp>
    </p:spTree>
    <p:extLst>
      <p:ext uri="{BB962C8B-B14F-4D97-AF65-F5344CB8AC3E}">
        <p14:creationId xmlns:p14="http://schemas.microsoft.com/office/powerpoint/2010/main" val="288775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at Righteousness</a:t>
            </a:r>
            <a:endParaRPr lang="en-US" dirty="0"/>
          </a:p>
        </p:txBody>
      </p:sp>
      <p:sp>
        <p:nvSpPr>
          <p:cNvPr id="3" name="Content Placeholder 2"/>
          <p:cNvSpPr>
            <a:spLocks noGrp="1"/>
          </p:cNvSpPr>
          <p:nvPr>
            <p:ph idx="1"/>
          </p:nvPr>
        </p:nvSpPr>
        <p:spPr/>
        <p:txBody>
          <a:bodyPr/>
          <a:lstStyle/>
          <a:p>
            <a:r>
              <a:rPr lang="en-US" dirty="0" smtClean="0"/>
              <a:t>“…if I practiced true philosophy, as Socrates meant it, I should change my ugly soul into a fair one.  And this, the gods helping me, I would do.  I would set about it at once…I would set out boldly each morning to be just and calm and wise in all my thoughts and acts; but before they had finished dressing me I would find that I was back (and knew not how long I had been back in some old rage, resentment, gnawing fantasy, or sullen bitterness.  I could not hold out half an hour.”  (p. 282)</a:t>
            </a:r>
            <a:endParaRPr lang="en-US" dirty="0"/>
          </a:p>
        </p:txBody>
      </p:sp>
    </p:spTree>
    <p:extLst>
      <p:ext uri="{BB962C8B-B14F-4D97-AF65-F5344CB8AC3E}">
        <p14:creationId xmlns:p14="http://schemas.microsoft.com/office/powerpoint/2010/main" val="239560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Tainted Love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Even </a:t>
            </a:r>
            <a:r>
              <a:rPr lang="en-US" dirty="0" err="1" smtClean="0"/>
              <a:t>Orual’s</a:t>
            </a:r>
            <a:r>
              <a:rPr lang="en-US" dirty="0" smtClean="0"/>
              <a:t> love for Psyche is selfish.  She cries out in her complaint to the gods: </a:t>
            </a:r>
          </a:p>
          <a:p>
            <a:pPr marL="282575" lvl="1" indent="0">
              <a:buNone/>
            </a:pPr>
            <a:r>
              <a:rPr lang="en-US" i="1" dirty="0"/>
              <a:t>	</a:t>
            </a:r>
            <a:r>
              <a:rPr lang="en-US" i="1" dirty="0" smtClean="0"/>
              <a:t>“</a:t>
            </a:r>
            <a:r>
              <a:rPr lang="en-US" i="1" dirty="0"/>
              <a:t>Why did you lie to me?  You said a brute would devour her.  </a:t>
            </a:r>
            <a:r>
              <a:rPr lang="en-US" i="1" dirty="0" smtClean="0"/>
              <a:t>	Well</a:t>
            </a:r>
            <a:r>
              <a:rPr lang="en-US" i="1" dirty="0"/>
              <a:t>, why didn’t it?  I’d have wept for her and buried what </a:t>
            </a:r>
            <a:r>
              <a:rPr lang="en-US" i="1" dirty="0" smtClean="0"/>
              <a:t>	was </a:t>
            </a:r>
            <a:r>
              <a:rPr lang="en-US" i="1" dirty="0"/>
              <a:t>left and built her a tomb and…and…But to steal her </a:t>
            </a:r>
            <a:r>
              <a:rPr lang="en-US" i="1" dirty="0" smtClean="0"/>
              <a:t>	love </a:t>
            </a:r>
            <a:r>
              <a:rPr lang="en-US" i="1" dirty="0"/>
              <a:t>from me</a:t>
            </a:r>
            <a:r>
              <a:rPr lang="en-US" i="1" dirty="0" smtClean="0"/>
              <a:t>!</a:t>
            </a:r>
            <a:r>
              <a:rPr lang="en-US" dirty="0" smtClean="0"/>
              <a:t>” (p. 290)</a:t>
            </a:r>
          </a:p>
          <a:p>
            <a:r>
              <a:rPr lang="en-US" dirty="0"/>
              <a:t>“</a:t>
            </a:r>
            <a:r>
              <a:rPr lang="en-US" dirty="0" err="1"/>
              <a:t>Orual</a:t>
            </a:r>
            <a:r>
              <a:rPr lang="en-US" dirty="0"/>
              <a:t> is [not a symbol] but an instance, a ‘case’ of human affection in its natural condition, true, tender, suffering, but in the long run tyrannically possessive and ready to turn to hatred when the beloved ceases to be its possession.  What such love particularly cannot stand is to see the beloved passing into a sphere where it cannot follow</a:t>
            </a:r>
            <a:r>
              <a:rPr lang="en-US" dirty="0" smtClean="0"/>
              <a:t>.” 		</a:t>
            </a:r>
            <a:r>
              <a:rPr lang="en-US" dirty="0"/>
              <a:t>	</a:t>
            </a:r>
            <a:r>
              <a:rPr lang="en-US" dirty="0" smtClean="0"/>
              <a:t>--  </a:t>
            </a:r>
            <a:r>
              <a:rPr lang="en-US" dirty="0"/>
              <a:t>Nathan </a:t>
            </a:r>
            <a:r>
              <a:rPr lang="en-US" dirty="0" smtClean="0"/>
              <a:t>Comfort Starr</a:t>
            </a:r>
          </a:p>
          <a:p>
            <a:endParaRPr lang="en-US" dirty="0"/>
          </a:p>
        </p:txBody>
      </p:sp>
    </p:spTree>
    <p:extLst>
      <p:ext uri="{BB962C8B-B14F-4D97-AF65-F5344CB8AC3E}">
        <p14:creationId xmlns:p14="http://schemas.microsoft.com/office/powerpoint/2010/main" val="40563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Idolatry	</a:t>
            </a:r>
            <a:endParaRPr lang="en-US" dirty="0"/>
          </a:p>
        </p:txBody>
      </p:sp>
      <p:sp>
        <p:nvSpPr>
          <p:cNvPr id="3" name="Content Placeholder 2"/>
          <p:cNvSpPr>
            <a:spLocks noGrp="1"/>
          </p:cNvSpPr>
          <p:nvPr>
            <p:ph idx="1"/>
          </p:nvPr>
        </p:nvSpPr>
        <p:spPr>
          <a:xfrm>
            <a:off x="1089024" y="1823073"/>
            <a:ext cx="7272339" cy="4324257"/>
          </a:xfrm>
        </p:spPr>
        <p:txBody>
          <a:bodyPr/>
          <a:lstStyle/>
          <a:p>
            <a:pPr marL="0" indent="0">
              <a:buNone/>
            </a:pPr>
            <a:endParaRPr lang="en-US" i="1" dirty="0"/>
          </a:p>
          <a:p>
            <a:pPr marL="0" indent="0">
              <a:buNone/>
            </a:pPr>
            <a:r>
              <a:rPr lang="en-US" i="1" dirty="0" smtClean="0"/>
              <a:t>“</a:t>
            </a:r>
            <a:r>
              <a:rPr lang="en-US" i="1" dirty="0"/>
              <a:t>We may give our human loves the unconditional allegiance which we owe only to God.  Then they become gods: then they become demons.” </a:t>
            </a:r>
            <a:endParaRPr lang="en-US" i="1" dirty="0" smtClean="0"/>
          </a:p>
          <a:p>
            <a:pPr marL="0" indent="0">
              <a:buNone/>
            </a:pPr>
            <a:r>
              <a:rPr lang="en-US" i="1" dirty="0" smtClean="0"/>
              <a:t>– </a:t>
            </a:r>
            <a:r>
              <a:rPr lang="en-US" i="1" dirty="0"/>
              <a:t>Lewis, </a:t>
            </a:r>
            <a:r>
              <a:rPr lang="en-US" i="1" u="sng" dirty="0"/>
              <a:t>Four </a:t>
            </a:r>
            <a:r>
              <a:rPr lang="en-US" i="1" u="sng" dirty="0" smtClean="0"/>
              <a:t>Loves</a:t>
            </a:r>
            <a:endParaRPr lang="en-US" dirty="0"/>
          </a:p>
          <a:p>
            <a:endParaRPr lang="en-US" dirty="0"/>
          </a:p>
        </p:txBody>
      </p:sp>
    </p:spTree>
    <p:extLst>
      <p:ext uri="{BB962C8B-B14F-4D97-AF65-F5344CB8AC3E}">
        <p14:creationId xmlns:p14="http://schemas.microsoft.com/office/powerpoint/2010/main" val="845873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Stripped of self-righteousness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a:t>
            </a:r>
            <a:r>
              <a:rPr lang="en-US" i="1" dirty="0"/>
              <a:t>The complaint was the answer…I saw well why the gods do not speak to us openly, nor let us answer.  Till that word can be dug out of us, why should they hear the babble that we think we mean?  How can they meet us face to face </a:t>
            </a:r>
            <a:r>
              <a:rPr lang="en-US" b="1" i="1" dirty="0"/>
              <a:t>till we have faces</a:t>
            </a:r>
            <a:r>
              <a:rPr lang="en-US" i="1" dirty="0"/>
              <a:t>?</a:t>
            </a:r>
            <a:r>
              <a:rPr lang="en-US" i="1" dirty="0" smtClean="0"/>
              <a:t>” (p. 294)</a:t>
            </a:r>
          </a:p>
          <a:p>
            <a:pPr marL="0" indent="0">
              <a:buNone/>
            </a:pPr>
            <a:r>
              <a:rPr lang="en-US" dirty="0" smtClean="0"/>
              <a:t> </a:t>
            </a:r>
            <a:r>
              <a:rPr lang="en-US" dirty="0"/>
              <a:t>“Then the Lord answered Job out of the whirlwind and said: ‘Who is this that darkens counsel by words without knowledge?’” (Job 38:1)</a:t>
            </a:r>
          </a:p>
          <a:p>
            <a:pPr marL="0" indent="0">
              <a:buNone/>
            </a:pPr>
            <a:r>
              <a:rPr lang="en-US" dirty="0"/>
              <a:t>Job responds: “I had heard of you by the hearing of the ear, but now my eye sees you, therefore I despise myself, and repent in dust and ashes.” (Job 42:6)</a:t>
            </a:r>
          </a:p>
          <a:p>
            <a:pPr marL="0" indent="0">
              <a:buNone/>
            </a:pPr>
            <a:endParaRPr lang="en-US" dirty="0"/>
          </a:p>
        </p:txBody>
      </p:sp>
    </p:spTree>
    <p:extLst>
      <p:ext uri="{BB962C8B-B14F-4D97-AF65-F5344CB8AC3E}">
        <p14:creationId xmlns:p14="http://schemas.microsoft.com/office/powerpoint/2010/main" val="225843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Vision</a:t>
            </a:r>
            <a:endParaRPr lang="en-US" dirty="0"/>
          </a:p>
        </p:txBody>
      </p:sp>
      <p:sp>
        <p:nvSpPr>
          <p:cNvPr id="3" name="Content Placeholder 2"/>
          <p:cNvSpPr>
            <a:spLocks noGrp="1"/>
          </p:cNvSpPr>
          <p:nvPr>
            <p:ph idx="1"/>
          </p:nvPr>
        </p:nvSpPr>
        <p:spPr/>
        <p:txBody>
          <a:bodyPr/>
          <a:lstStyle/>
          <a:p>
            <a:r>
              <a:rPr lang="en-US" dirty="0" smtClean="0"/>
              <a:t>Repentance </a:t>
            </a:r>
            <a:r>
              <a:rPr lang="en-US" dirty="0" smtClean="0">
                <a:sym typeface="Wingdings"/>
              </a:rPr>
              <a:t> </a:t>
            </a:r>
            <a:r>
              <a:rPr lang="en-US" dirty="0" smtClean="0"/>
              <a:t>Reconciliation </a:t>
            </a:r>
            <a:r>
              <a:rPr lang="en-US" dirty="0" smtClean="0">
                <a:sym typeface="Wingdings"/>
              </a:rPr>
              <a:t></a:t>
            </a:r>
            <a:endParaRPr lang="en-US" dirty="0">
              <a:sym typeface="Wingdings"/>
            </a:endParaRPr>
          </a:p>
          <a:p>
            <a:r>
              <a:rPr lang="en-US" dirty="0" smtClean="0"/>
              <a:t>Judgment</a:t>
            </a:r>
            <a:r>
              <a:rPr lang="en-US" dirty="0"/>
              <a:t> </a:t>
            </a:r>
            <a:r>
              <a:rPr lang="en-US" dirty="0" smtClean="0">
                <a:sym typeface="Wingdings"/>
              </a:rPr>
              <a:t> </a:t>
            </a:r>
            <a:r>
              <a:rPr lang="en-US" dirty="0" smtClean="0"/>
              <a:t>Forgiveness</a:t>
            </a:r>
          </a:p>
          <a:p>
            <a:r>
              <a:rPr lang="en-US" dirty="0" smtClean="0"/>
              <a:t>Vicarious suffering &amp; Death </a:t>
            </a:r>
            <a:r>
              <a:rPr lang="en-US" dirty="0" smtClean="0">
                <a:sym typeface="Wingdings"/>
              </a:rPr>
              <a:t> </a:t>
            </a:r>
            <a:r>
              <a:rPr lang="en-US" dirty="0" smtClean="0"/>
              <a:t>Imputation</a:t>
            </a:r>
          </a:p>
          <a:p>
            <a:r>
              <a:rPr lang="en-US" dirty="0" smtClean="0"/>
              <a:t>Resurrection </a:t>
            </a:r>
            <a:r>
              <a:rPr lang="en-US" dirty="0" smtClean="0">
                <a:sym typeface="Wingdings"/>
              </a:rPr>
              <a:t> </a:t>
            </a:r>
            <a:r>
              <a:rPr lang="en-US" dirty="0" smtClean="0"/>
              <a:t>JOY</a:t>
            </a:r>
          </a:p>
          <a:p>
            <a:pPr marL="0" indent="0">
              <a:buNone/>
            </a:pPr>
            <a:r>
              <a:rPr lang="en-US" i="1" dirty="0"/>
              <a:t>“I ended my first book with the words no answer.  I know now, Lord, why you utter no answer.  You are yourself the answer.  Before your face questions die away.  What other answer would suffice?” (p. 308)</a:t>
            </a:r>
          </a:p>
          <a:p>
            <a:pPr marL="0" indent="0">
              <a:buNone/>
            </a:pPr>
            <a:endParaRPr lang="en-US" dirty="0" smtClean="0"/>
          </a:p>
        </p:txBody>
      </p:sp>
    </p:spTree>
    <p:extLst>
      <p:ext uri="{BB962C8B-B14F-4D97-AF65-F5344CB8AC3E}">
        <p14:creationId xmlns:p14="http://schemas.microsoft.com/office/powerpoint/2010/main" val="223397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also are Psyche”</a:t>
            </a:r>
            <a:endParaRPr lang="en-US" dirty="0"/>
          </a:p>
        </p:txBody>
      </p:sp>
      <p:pic>
        <p:nvPicPr>
          <p:cNvPr id="4" name="Content Placeholder 3" descr="images-5.jpeg"/>
          <p:cNvPicPr>
            <a:picLocks noGrp="1" noChangeAspect="1"/>
          </p:cNvPicPr>
          <p:nvPr>
            <p:ph idx="1"/>
          </p:nvPr>
        </p:nvPicPr>
        <p:blipFill>
          <a:blip r:embed="rId2">
            <a:extLst>
              <a:ext uri="{28A0092B-C50C-407E-A947-70E740481C1C}">
                <a14:useLocalDpi xmlns:a14="http://schemas.microsoft.com/office/drawing/2010/main" val="0"/>
              </a:ext>
            </a:extLst>
          </a:blip>
          <a:srcRect l="-12985" r="-12985"/>
          <a:stretch>
            <a:fillRect/>
          </a:stretch>
        </p:blipFill>
        <p:spPr/>
      </p:pic>
    </p:spTree>
    <p:extLst>
      <p:ext uri="{BB962C8B-B14F-4D97-AF65-F5344CB8AC3E}">
        <p14:creationId xmlns:p14="http://schemas.microsoft.com/office/powerpoint/2010/main" val="3348952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Beauty for Ashes</a:t>
            </a:r>
            <a:endParaRPr lang="en-US" dirty="0"/>
          </a:p>
        </p:txBody>
      </p:sp>
      <p:sp>
        <p:nvSpPr>
          <p:cNvPr id="3" name="Content Placeholder 2"/>
          <p:cNvSpPr>
            <a:spLocks noGrp="1"/>
          </p:cNvSpPr>
          <p:nvPr>
            <p:ph idx="1"/>
          </p:nvPr>
        </p:nvSpPr>
        <p:spPr/>
        <p:txBody>
          <a:bodyPr>
            <a:normAutofit lnSpcReduction="10000"/>
          </a:bodyPr>
          <a:lstStyle/>
          <a:p>
            <a:r>
              <a:rPr lang="en-US" dirty="0" smtClean="0"/>
              <a:t>“…the Lord has anointed me…to grant to those who mourn in Zion—to give them a beautiful headdress instead of ashes, the oil of gladness instead of mourning, the garment of praise instead of a faint spirit…” </a:t>
            </a:r>
          </a:p>
          <a:p>
            <a:r>
              <a:rPr lang="en-US" dirty="0" smtClean="0"/>
              <a:t>“I will greatly rejoice in the Lord; my soul shall exult in my God, for he has clothed me with the garments of salvation; he has covered me with the robe of righteousness, as a bridegroom decks himself like a priest with a beautiful headdress, and as a bride adorns herself with her jewels.” (Isaiah 61:10)</a:t>
            </a:r>
            <a:endParaRPr lang="en-US" dirty="0"/>
          </a:p>
        </p:txBody>
      </p:sp>
    </p:spTree>
    <p:extLst>
      <p:ext uri="{BB962C8B-B14F-4D97-AF65-F5344CB8AC3E}">
        <p14:creationId xmlns:p14="http://schemas.microsoft.com/office/powerpoint/2010/main" val="127973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Till We Have Faces</a:t>
            </a:r>
            <a:r>
              <a:rPr lang="en-US" dirty="0" smtClean="0"/>
              <a:t> (1956)</a:t>
            </a:r>
            <a:endParaRPr lang="en-US" dirty="0"/>
          </a:p>
        </p:txBody>
      </p:sp>
      <p:pic>
        <p:nvPicPr>
          <p:cNvPr id="4" name="Content Placeholder 3" descr="200px-Till_We_Have_Faces(C.S_Lewis_book)_1st_edition_cover.jpg"/>
          <p:cNvPicPr>
            <a:picLocks noGrp="1" noChangeAspect="1"/>
          </p:cNvPicPr>
          <p:nvPr>
            <p:ph idx="1"/>
          </p:nvPr>
        </p:nvPicPr>
        <p:blipFill>
          <a:blip r:embed="rId2">
            <a:extLst>
              <a:ext uri="{28A0092B-C50C-407E-A947-70E740481C1C}">
                <a14:useLocalDpi xmlns:a14="http://schemas.microsoft.com/office/drawing/2010/main" val="0"/>
              </a:ext>
            </a:extLst>
          </a:blip>
          <a:srcRect l="-68984" r="-68984"/>
          <a:stretch>
            <a:fillRect/>
          </a:stretch>
        </p:blipFill>
        <p:spPr/>
      </p:pic>
    </p:spTree>
    <p:extLst>
      <p:ext uri="{BB962C8B-B14F-4D97-AF65-F5344CB8AC3E}">
        <p14:creationId xmlns:p14="http://schemas.microsoft.com/office/powerpoint/2010/main" val="43414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 within Lewis’ fiction	</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Genre – MYTH</a:t>
            </a:r>
          </a:p>
          <a:p>
            <a:pPr lvl="1"/>
            <a:r>
              <a:rPr lang="en-US" dirty="0" smtClean="0"/>
              <a:t>“Into </a:t>
            </a:r>
            <a:r>
              <a:rPr lang="en-US" dirty="0"/>
              <a:t>an allegory a man can put only what he already knows; in a myth he puts what he does not yet know and could not come by in any other way.” – C. S. Lewis</a:t>
            </a:r>
            <a:r>
              <a:rPr lang="en-US" dirty="0"/>
              <a:t> </a:t>
            </a:r>
          </a:p>
          <a:p>
            <a:r>
              <a:rPr lang="en-US" dirty="0" smtClean="0"/>
              <a:t>Origin – Apuleius’ </a:t>
            </a:r>
            <a:r>
              <a:rPr lang="en-US" i="1" dirty="0" smtClean="0"/>
              <a:t>Metamorphoses</a:t>
            </a:r>
            <a:endParaRPr lang="en-US" dirty="0"/>
          </a:p>
          <a:p>
            <a:r>
              <a:rPr lang="en-US" dirty="0" smtClean="0"/>
              <a:t>Psychology </a:t>
            </a:r>
            <a:endParaRPr lang="en-US" dirty="0"/>
          </a:p>
        </p:txBody>
      </p:sp>
    </p:spTree>
    <p:extLst>
      <p:ext uri="{BB962C8B-B14F-4D97-AF65-F5344CB8AC3E}">
        <p14:creationId xmlns:p14="http://schemas.microsoft.com/office/powerpoint/2010/main" val="100661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Summary</a:t>
            </a:r>
            <a:endParaRPr lang="en-US" dirty="0"/>
          </a:p>
        </p:txBody>
      </p:sp>
      <p:pic>
        <p:nvPicPr>
          <p:cNvPr id="4" name="Content Placeholder 3" descr="till-we-have-faces.jpg"/>
          <p:cNvPicPr>
            <a:picLocks noGrp="1" noChangeAspect="1"/>
          </p:cNvPicPr>
          <p:nvPr>
            <p:ph idx="1"/>
          </p:nvPr>
        </p:nvPicPr>
        <p:blipFill>
          <a:blip r:embed="rId2">
            <a:extLst>
              <a:ext uri="{28A0092B-C50C-407E-A947-70E740481C1C}">
                <a14:useLocalDpi xmlns:a14="http://schemas.microsoft.com/office/drawing/2010/main" val="0"/>
              </a:ext>
            </a:extLst>
          </a:blip>
          <a:srcRect l="-79658" r="-79658"/>
          <a:stretch>
            <a:fillRect/>
          </a:stretch>
        </p:blipFill>
        <p:spPr/>
      </p:pic>
    </p:spTree>
    <p:extLst>
      <p:ext uri="{BB962C8B-B14F-4D97-AF65-F5344CB8AC3E}">
        <p14:creationId xmlns:p14="http://schemas.microsoft.com/office/powerpoint/2010/main" val="307291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Orual’s</a:t>
            </a:r>
            <a:r>
              <a:rPr lang="en-US" dirty="0" smtClean="0"/>
              <a:t> suffering	</a:t>
            </a:r>
            <a:endParaRPr lang="en-US" dirty="0"/>
          </a:p>
        </p:txBody>
      </p:sp>
      <p:sp>
        <p:nvSpPr>
          <p:cNvPr id="3" name="Content Placeholder 2"/>
          <p:cNvSpPr>
            <a:spLocks noGrp="1"/>
          </p:cNvSpPr>
          <p:nvPr>
            <p:ph idx="1"/>
          </p:nvPr>
        </p:nvSpPr>
        <p:spPr/>
        <p:txBody>
          <a:bodyPr/>
          <a:lstStyle/>
          <a:p>
            <a:r>
              <a:rPr lang="en-US" dirty="0" smtClean="0"/>
              <a:t>Shame – over her physical ugliness</a:t>
            </a:r>
          </a:p>
          <a:p>
            <a:endParaRPr lang="en-US" dirty="0" smtClean="0"/>
          </a:p>
          <a:p>
            <a:r>
              <a:rPr lang="en-US" dirty="0"/>
              <a:t>Loss of Psyche </a:t>
            </a:r>
          </a:p>
          <a:p>
            <a:pPr lvl="1"/>
            <a:r>
              <a:rPr lang="en-US" i="1" dirty="0"/>
              <a:t>“To love at all is to be vulnerable.  Love anything and your heart will certainly be wrung and possibly be broken.” – Lewis, </a:t>
            </a:r>
            <a:r>
              <a:rPr lang="en-US" i="1" u="sng" dirty="0"/>
              <a:t>Four Loves</a:t>
            </a:r>
            <a:r>
              <a:rPr lang="en-US" i="1" dirty="0"/>
              <a:t>, p. 166</a:t>
            </a:r>
            <a:r>
              <a:rPr lang="en-US" dirty="0"/>
              <a:t> </a:t>
            </a:r>
            <a:endParaRPr lang="en-US" dirty="0" smtClean="0"/>
          </a:p>
          <a:p>
            <a:endParaRPr lang="en-US" dirty="0" smtClean="0"/>
          </a:p>
          <a:p>
            <a:r>
              <a:rPr lang="en-US" dirty="0" smtClean="0"/>
              <a:t>Mask / Veil</a:t>
            </a:r>
          </a:p>
          <a:p>
            <a:pPr marL="282575" lvl="1" indent="0">
              <a:buNone/>
            </a:pPr>
            <a:endParaRPr lang="en-US" dirty="0" smtClean="0"/>
          </a:p>
        </p:txBody>
      </p:sp>
    </p:spTree>
    <p:extLst>
      <p:ext uri="{BB962C8B-B14F-4D97-AF65-F5344CB8AC3E}">
        <p14:creationId xmlns:p14="http://schemas.microsoft.com/office/powerpoint/2010/main" val="72285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Orual</a:t>
            </a:r>
            <a:r>
              <a:rPr lang="en-US" dirty="0" smtClean="0"/>
              <a:t>, like Job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Orual’s</a:t>
            </a:r>
            <a:r>
              <a:rPr lang="en-US" dirty="0"/>
              <a:t> complaint against the </a:t>
            </a:r>
            <a:r>
              <a:rPr lang="en-US" dirty="0" smtClean="0"/>
              <a:t>gods:</a:t>
            </a:r>
            <a:endParaRPr lang="en-US" i="1" dirty="0"/>
          </a:p>
          <a:p>
            <a:pPr marL="0" indent="0">
              <a:buNone/>
            </a:pPr>
            <a:r>
              <a:rPr lang="en-US" i="1" dirty="0" smtClean="0"/>
              <a:t>“</a:t>
            </a:r>
            <a:r>
              <a:rPr lang="en-US" i="1" dirty="0"/>
              <a:t>I say, therefore that there is no creature (toad, scorpion, or serpent) so noxious to man as the gods.  Let them answer my charge if they can.  It may well be that, instead of answering, they’ll strike me mad or leprous or turn me into beast, bird, or tree.  But will not all the world then know (and the gods will know it knows) that this is because they have no answer?</a:t>
            </a:r>
            <a:r>
              <a:rPr lang="en-US" i="1" dirty="0" smtClean="0"/>
              <a:t>”</a:t>
            </a:r>
            <a:endParaRPr lang="en-US" dirty="0"/>
          </a:p>
          <a:p>
            <a:pPr marL="0" indent="0">
              <a:buNone/>
            </a:pPr>
            <a:r>
              <a:rPr lang="en-US" dirty="0" smtClean="0"/>
              <a:t>“</a:t>
            </a:r>
            <a:r>
              <a:rPr lang="en-US" dirty="0"/>
              <a:t>…know then that God has put me in the wrong and closed his net about me…I call for help, but there is no justice.  He has walled up my way, so that I cannot pass, and he has set darkness upon my paths.  He has stripped from me my glory and taken the crown from my head.” (Job 19:6, 7b, 8-9)</a:t>
            </a:r>
          </a:p>
          <a:p>
            <a:pPr marL="0" indent="0">
              <a:buNone/>
            </a:pPr>
            <a:endParaRPr lang="en-US" dirty="0"/>
          </a:p>
        </p:txBody>
      </p:sp>
    </p:spTree>
    <p:extLst>
      <p:ext uri="{BB962C8B-B14F-4D97-AF65-F5344CB8AC3E}">
        <p14:creationId xmlns:p14="http://schemas.microsoft.com/office/powerpoint/2010/main" val="330758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brings change</a:t>
            </a:r>
            <a:endParaRPr lang="en-US" dirty="0"/>
          </a:p>
        </p:txBody>
      </p:sp>
      <p:sp>
        <p:nvSpPr>
          <p:cNvPr id="3" name="Content Placeholder 2"/>
          <p:cNvSpPr>
            <a:spLocks noGrp="1"/>
          </p:cNvSpPr>
          <p:nvPr>
            <p:ph idx="1"/>
          </p:nvPr>
        </p:nvSpPr>
        <p:spPr/>
        <p:txBody>
          <a:bodyPr/>
          <a:lstStyle/>
          <a:p>
            <a:pPr marL="0" indent="0">
              <a:buNone/>
            </a:pPr>
            <a:r>
              <a:rPr lang="en-US" dirty="0" smtClean="0"/>
              <a:t>Writing as reflection that brings revelation: </a:t>
            </a:r>
          </a:p>
          <a:p>
            <a:pPr marL="0" indent="0">
              <a:buNone/>
            </a:pPr>
            <a:r>
              <a:rPr lang="en-US" i="1" dirty="0" smtClean="0"/>
              <a:t>“</a:t>
            </a:r>
            <a:r>
              <a:rPr lang="en-US" i="1" dirty="0"/>
              <a:t>What began the change was the very writing itself.  Let no one lightly set about such a work.  Memory, once waked, will play the tyrant…The past which I wrote down was not the past that I thought I had (all these years) been remembering…The change which the writing wrought in me…was only a beginning—only to prepare me for the gods’ surgery.  They used my own pen to probe my wound.</a:t>
            </a:r>
            <a:r>
              <a:rPr lang="en-US" i="1" dirty="0" smtClean="0"/>
              <a:t>” (p. 253-4)</a:t>
            </a:r>
            <a:endParaRPr lang="en-US" dirty="0"/>
          </a:p>
        </p:txBody>
      </p:sp>
    </p:spTree>
    <p:extLst>
      <p:ext uri="{BB962C8B-B14F-4D97-AF65-F5344CB8AC3E}">
        <p14:creationId xmlns:p14="http://schemas.microsoft.com/office/powerpoint/2010/main" val="172770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778530"/>
          </a:xfrm>
        </p:spPr>
        <p:txBody>
          <a:bodyPr/>
          <a:lstStyle/>
          <a:p>
            <a:r>
              <a:rPr lang="en-US" sz="4000" dirty="0" smtClean="0"/>
              <a:t>“… those divine Surgeons had me tied down and were at work.”	</a:t>
            </a:r>
            <a:endParaRPr lang="en-US" sz="4000" dirty="0"/>
          </a:p>
        </p:txBody>
      </p:sp>
      <p:sp>
        <p:nvSpPr>
          <p:cNvPr id="3" name="Content Placeholder 2"/>
          <p:cNvSpPr>
            <a:spLocks noGrp="1"/>
          </p:cNvSpPr>
          <p:nvPr>
            <p:ph idx="1"/>
          </p:nvPr>
        </p:nvSpPr>
        <p:spPr>
          <a:xfrm>
            <a:off x="1089024" y="2243667"/>
            <a:ext cx="7272339" cy="3882496"/>
          </a:xfrm>
        </p:spPr>
        <p:txBody>
          <a:bodyPr/>
          <a:lstStyle/>
          <a:p>
            <a:r>
              <a:rPr lang="en-US" dirty="0" smtClean="0"/>
              <a:t>Writing</a:t>
            </a:r>
          </a:p>
          <a:p>
            <a:r>
              <a:rPr lang="en-US" dirty="0" smtClean="0"/>
              <a:t>Awareness </a:t>
            </a:r>
          </a:p>
          <a:p>
            <a:pPr lvl="1"/>
            <a:r>
              <a:rPr lang="en-US" dirty="0"/>
              <a:t>R</a:t>
            </a:r>
            <a:r>
              <a:rPr lang="en-US" dirty="0" smtClean="0"/>
              <a:t>e: </a:t>
            </a:r>
            <a:r>
              <a:rPr lang="en-US" dirty="0" err="1" smtClean="0"/>
              <a:t>Redival</a:t>
            </a:r>
            <a:r>
              <a:rPr lang="en-US" dirty="0" smtClean="0"/>
              <a:t>, upon encounter with </a:t>
            </a:r>
            <a:r>
              <a:rPr lang="en-US" dirty="0" err="1" smtClean="0"/>
              <a:t>Tarin</a:t>
            </a:r>
            <a:endParaRPr lang="en-US" dirty="0" smtClean="0"/>
          </a:p>
          <a:p>
            <a:pPr lvl="1"/>
            <a:r>
              <a:rPr lang="en-US" dirty="0" smtClean="0"/>
              <a:t>Re: the Fox</a:t>
            </a:r>
          </a:p>
          <a:p>
            <a:pPr lvl="1"/>
            <a:r>
              <a:rPr lang="en-US" dirty="0" smtClean="0"/>
              <a:t>Re: </a:t>
            </a:r>
            <a:r>
              <a:rPr lang="en-US" dirty="0" err="1" smtClean="0"/>
              <a:t>Bardia</a:t>
            </a:r>
            <a:r>
              <a:rPr lang="en-US" dirty="0" smtClean="0"/>
              <a:t>, upon his death, the rite of </a:t>
            </a:r>
            <a:r>
              <a:rPr lang="en-US" dirty="0" err="1" smtClean="0"/>
              <a:t>Ungit</a:t>
            </a:r>
            <a:r>
              <a:rPr lang="en-US" dirty="0" smtClean="0"/>
              <a:t>, and the vision in the subterranean Pillar Room</a:t>
            </a:r>
          </a:p>
        </p:txBody>
      </p:sp>
    </p:spTree>
    <p:extLst>
      <p:ext uri="{BB962C8B-B14F-4D97-AF65-F5344CB8AC3E}">
        <p14:creationId xmlns:p14="http://schemas.microsoft.com/office/powerpoint/2010/main" val="10265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 “I am </a:t>
            </a:r>
            <a:r>
              <a:rPr lang="en-US" dirty="0" err="1" smtClean="0"/>
              <a:t>Ungit</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i="1" dirty="0" smtClean="0"/>
          </a:p>
          <a:p>
            <a:pPr marL="0" indent="0">
              <a:buNone/>
            </a:pPr>
            <a:r>
              <a:rPr lang="en-US" i="1" dirty="0" smtClean="0"/>
              <a:t>“</a:t>
            </a:r>
            <a:r>
              <a:rPr lang="en-US" i="1" dirty="0"/>
              <a:t>With her realization of the truth of </a:t>
            </a:r>
            <a:r>
              <a:rPr lang="en-US" i="1" dirty="0" err="1"/>
              <a:t>Ansit’s</a:t>
            </a:r>
            <a:r>
              <a:rPr lang="en-US" i="1" dirty="0"/>
              <a:t> words—that she is </a:t>
            </a:r>
            <a:r>
              <a:rPr lang="en-US" i="1" dirty="0" err="1"/>
              <a:t>Ungit</a:t>
            </a:r>
            <a:r>
              <a:rPr lang="en-US" i="1" dirty="0"/>
              <a:t> (or the </a:t>
            </a:r>
            <a:r>
              <a:rPr lang="en-US" i="1" dirty="0" err="1"/>
              <a:t>Shadowbrute</a:t>
            </a:r>
            <a:r>
              <a:rPr lang="en-US" i="1" dirty="0"/>
              <a:t>), that she as Queen has drained the country as she believes the house of </a:t>
            </a:r>
            <a:r>
              <a:rPr lang="en-US" i="1" dirty="0" err="1"/>
              <a:t>Ungit</a:t>
            </a:r>
            <a:r>
              <a:rPr lang="en-US" i="1" dirty="0"/>
              <a:t> has—</a:t>
            </a:r>
            <a:r>
              <a:rPr lang="en-US" b="1" i="1" dirty="0" err="1"/>
              <a:t>Orual</a:t>
            </a:r>
            <a:r>
              <a:rPr lang="en-US" b="1" i="1" dirty="0"/>
              <a:t> tries to reform herself, to practice Platonic philosophy, to be calm and dispassionate and wise, but she finds herself </a:t>
            </a:r>
            <a:r>
              <a:rPr lang="en-US" b="1" i="1" dirty="0" smtClean="0"/>
              <a:t>unable.</a:t>
            </a:r>
            <a:r>
              <a:rPr lang="en-US" i="1" dirty="0" smtClean="0"/>
              <a:t>” 				</a:t>
            </a:r>
          </a:p>
          <a:p>
            <a:pPr marL="0" indent="0">
              <a:buNone/>
            </a:pPr>
            <a:r>
              <a:rPr lang="en-US" i="1" dirty="0" smtClean="0"/>
              <a:t>– Joe R. Christopher</a:t>
            </a:r>
            <a:endParaRPr lang="en-US" dirty="0"/>
          </a:p>
          <a:p>
            <a:endParaRPr lang="en-US" dirty="0"/>
          </a:p>
        </p:txBody>
      </p:sp>
    </p:spTree>
    <p:extLst>
      <p:ext uri="{BB962C8B-B14F-4D97-AF65-F5344CB8AC3E}">
        <p14:creationId xmlns:p14="http://schemas.microsoft.com/office/powerpoint/2010/main" val="3820014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135</TotalTime>
  <Words>1173</Words>
  <Application>Microsoft Macintosh PowerPoint</Application>
  <PresentationFormat>On-screen Show (4:3)</PresentationFormat>
  <Paragraphs>63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Tradition</vt:lpstr>
      <vt:lpstr>The Fiction of C. S. Lewis </vt:lpstr>
      <vt:lpstr>Till We Have Faces (1956)</vt:lpstr>
      <vt:lpstr>Uniqueness within Lewis’ fiction </vt:lpstr>
      <vt:lpstr>Plot Summary</vt:lpstr>
      <vt:lpstr>Orual’s suffering </vt:lpstr>
      <vt:lpstr>Orual, like Job  </vt:lpstr>
      <vt:lpstr>Reflection brings change</vt:lpstr>
      <vt:lpstr>“… those divine Surgeons had me tied down and were at work.” </vt:lpstr>
      <vt:lpstr>Realization: “I am Ungit”</vt:lpstr>
      <vt:lpstr>Orual’s Helplessness</vt:lpstr>
      <vt:lpstr>Effort at Righteousness</vt:lpstr>
      <vt:lpstr>Tainted Love</vt:lpstr>
      <vt:lpstr>Idolatry </vt:lpstr>
      <vt:lpstr>Stripped of self-righteousness</vt:lpstr>
      <vt:lpstr>The Final Vision</vt:lpstr>
      <vt:lpstr>“You also are Psyche”</vt:lpstr>
      <vt:lpstr>Beauty for Ashes</vt:lpstr>
    </vt:vector>
  </TitlesOfParts>
  <Company>Cathedral Church of the Advent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Fiction of C. S. Lewis </dc:title>
  <dc:creator>Deborah Leighton</dc:creator>
  <cp:lastModifiedBy>Deborah Leighton</cp:lastModifiedBy>
  <cp:revision>11</cp:revision>
  <dcterms:created xsi:type="dcterms:W3CDTF">2013-08-17T00:57:12Z</dcterms:created>
  <dcterms:modified xsi:type="dcterms:W3CDTF">2013-08-17T03:12:18Z</dcterms:modified>
</cp:coreProperties>
</file>